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270" r:id="rId3"/>
    <p:sldId id="307" r:id="rId4"/>
    <p:sldId id="319" r:id="rId5"/>
    <p:sldId id="317" r:id="rId6"/>
    <p:sldId id="309" r:id="rId7"/>
    <p:sldId id="308" r:id="rId8"/>
    <p:sldId id="316" r:id="rId9"/>
    <p:sldId id="310" r:id="rId10"/>
    <p:sldId id="311" r:id="rId11"/>
    <p:sldId id="312" r:id="rId12"/>
    <p:sldId id="313" r:id="rId13"/>
    <p:sldId id="314" r:id="rId14"/>
    <p:sldId id="315" r:id="rId15"/>
    <p:sldId id="320" r:id="rId16"/>
    <p:sldId id="321" r:id="rId17"/>
    <p:sldId id="322" r:id="rId18"/>
    <p:sldId id="323" r:id="rId19"/>
    <p:sldId id="324" r:id="rId20"/>
    <p:sldId id="32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B7DE-C6D2-46C1-ABE2-3D343AF58355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165C-EA29-4F0B-BD8D-2C118BABFFE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30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none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290F97-05B5-4AAE-9F3D-943018306BDC}" type="datetimeFigureOut">
              <a:rPr lang="el-GR" smtClean="0"/>
              <a:pPr/>
              <a:t>16/2/2016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832912-B2D1-49F0-B1EC-4F47A1477A0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2ekfe.ira.sch.gr/downloads/labs/phys_lyk/meleti-iksodous-ygrou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Συνάντηση Επίδειξης Εργαστηριακών Ασκήσεων Ρευστών Φυσικής Γ Λυκείου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Βασίλης </a:t>
            </a:r>
            <a:r>
              <a:rPr lang="el-GR" dirty="0" err="1" smtClean="0"/>
              <a:t>Γαργανουράκης</a:t>
            </a:r>
            <a:endParaRPr lang="el-GR" dirty="0" smtClean="0"/>
          </a:p>
          <a:p>
            <a:r>
              <a:rPr lang="el-GR" dirty="0" smtClean="0"/>
              <a:t>Υπεύθυνος 2</a:t>
            </a:r>
            <a:r>
              <a:rPr lang="el-GR" baseline="30000" dirty="0" smtClean="0"/>
              <a:t>ου</a:t>
            </a:r>
            <a:r>
              <a:rPr lang="el-GR" dirty="0" smtClean="0"/>
              <a:t> ΕΚΦΕ Ηρακλείου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Ιξώδους - Υλικά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997152"/>
          </a:xfrm>
        </p:spPr>
        <p:txBody>
          <a:bodyPr>
            <a:normAutofit/>
          </a:bodyPr>
          <a:lstStyle/>
          <a:p>
            <a:endParaRPr lang="el-GR" sz="1800" dirty="0" smtClean="0"/>
          </a:p>
          <a:p>
            <a:r>
              <a:rPr lang="el-GR" sz="1800" dirty="0" smtClean="0"/>
              <a:t>Πανομοιότυπες πλαστικές σφαίρες (~20),</a:t>
            </a:r>
          </a:p>
          <a:p>
            <a:r>
              <a:rPr lang="el-GR" sz="1800" dirty="0" err="1" smtClean="0"/>
              <a:t>Βερνιέρος</a:t>
            </a:r>
            <a:r>
              <a:rPr lang="el-GR" sz="1800" dirty="0" smtClean="0"/>
              <a:t> (</a:t>
            </a:r>
            <a:r>
              <a:rPr lang="el-GR" sz="1800" dirty="0" err="1" smtClean="0"/>
              <a:t>Διαστημόμετρο</a:t>
            </a:r>
            <a:r>
              <a:rPr lang="el-GR" sz="1800" dirty="0" smtClean="0"/>
              <a:t>)[</a:t>
            </a:r>
            <a:r>
              <a:rPr lang="el-GR" sz="1800" dirty="0" err="1" smtClean="0"/>
              <a:t>χ1</a:t>
            </a:r>
            <a:r>
              <a:rPr lang="el-GR" sz="1800" dirty="0" smtClean="0"/>
              <a:t>]</a:t>
            </a:r>
          </a:p>
          <a:p>
            <a:r>
              <a:rPr lang="el-GR" sz="1800" dirty="0" smtClean="0"/>
              <a:t>Ηλεκτρονικός ζυγός, με ακρίβεια 0,1 </a:t>
            </a:r>
            <a:r>
              <a:rPr lang="en-US" sz="1800" dirty="0" smtClean="0"/>
              <a:t>g [x1]</a:t>
            </a:r>
            <a:endParaRPr lang="el-GR" sz="1800" dirty="0" smtClean="0"/>
          </a:p>
          <a:p>
            <a:r>
              <a:rPr lang="el-GR" sz="1800" dirty="0" smtClean="0"/>
              <a:t>Ογκομετρικός κύλινδρός 100 </a:t>
            </a:r>
            <a:r>
              <a:rPr lang="en-US" sz="1800" dirty="0" err="1" smtClean="0"/>
              <a:t>mL</a:t>
            </a:r>
            <a:r>
              <a:rPr lang="en-US" sz="1800" dirty="0" smtClean="0"/>
              <a:t> [x1]</a:t>
            </a:r>
            <a:endParaRPr lang="el-GR" sz="1800" dirty="0" smtClean="0"/>
          </a:p>
          <a:p>
            <a:r>
              <a:rPr lang="el-GR" sz="1800" dirty="0" smtClean="0"/>
              <a:t>Ηλεκτρονικό χρονόμετρο [1]</a:t>
            </a:r>
          </a:p>
          <a:p>
            <a:r>
              <a:rPr lang="el-GR" sz="1800" dirty="0" smtClean="0"/>
              <a:t>Σύριγγα 20 </a:t>
            </a:r>
            <a:r>
              <a:rPr lang="en-US" sz="1800" dirty="0" err="1" smtClean="0"/>
              <a:t>mL</a:t>
            </a:r>
            <a:r>
              <a:rPr lang="en-US" sz="1800" dirty="0" smtClean="0"/>
              <a:t> [x1]</a:t>
            </a:r>
            <a:endParaRPr lang="el-GR" sz="1800" dirty="0" smtClean="0"/>
          </a:p>
          <a:p>
            <a:r>
              <a:rPr lang="el-GR" sz="1800" dirty="0" smtClean="0"/>
              <a:t>Φελλός που εφαρμόζει στον ογκομετρικό κύλινδρο, με σωλήνα εσωτερικής διαμέτρου 8 </a:t>
            </a:r>
            <a:r>
              <a:rPr lang="en-US" sz="1800" dirty="0" smtClean="0"/>
              <a:t>mm [x1]</a:t>
            </a:r>
            <a:endParaRPr lang="el-GR" sz="1800" dirty="0" smtClean="0"/>
          </a:p>
          <a:p>
            <a:r>
              <a:rPr lang="el-GR" sz="1800" dirty="0" smtClean="0"/>
              <a:t>Ελαιόλαδο (περίπου 0,3 </a:t>
            </a:r>
            <a:r>
              <a:rPr lang="en-US" sz="1800" dirty="0" smtClean="0"/>
              <a:t>L</a:t>
            </a:r>
            <a:r>
              <a:rPr lang="el-GR" sz="1800" dirty="0" smtClean="0"/>
              <a:t>)</a:t>
            </a:r>
          </a:p>
          <a:p>
            <a:r>
              <a:rPr lang="el-GR" sz="1800" dirty="0" smtClean="0"/>
              <a:t>Μαρκαδόρος </a:t>
            </a:r>
            <a:r>
              <a:rPr lang="en-US" sz="1800" dirty="0" smtClean="0"/>
              <a:t>[x1]</a:t>
            </a:r>
            <a:endParaRPr lang="el-GR" sz="1800" dirty="0" smtClean="0"/>
          </a:p>
          <a:p>
            <a:r>
              <a:rPr lang="el-GR" sz="1800" dirty="0" smtClean="0"/>
              <a:t>Χαρτί κουζίνας [1 ρολό]</a:t>
            </a:r>
          </a:p>
          <a:p>
            <a:r>
              <a:rPr lang="el-GR" sz="1800" dirty="0" smtClean="0"/>
              <a:t>Υπολογιστής τσέπης</a:t>
            </a:r>
          </a:p>
          <a:p>
            <a:r>
              <a:rPr lang="el-GR" sz="1800" dirty="0" smtClean="0"/>
              <a:t>Χάρακας </a:t>
            </a:r>
            <a:r>
              <a:rPr lang="en-US" sz="1800" dirty="0" smtClean="0"/>
              <a:t>30cm</a:t>
            </a:r>
            <a:endParaRPr lang="el-GR" sz="1800" dirty="0" smtClean="0"/>
          </a:p>
          <a:p>
            <a:pPr lvl="1"/>
            <a:endParaRPr lang="el-GR" sz="1600" dirty="0"/>
          </a:p>
        </p:txBody>
      </p:sp>
      <p:pic>
        <p:nvPicPr>
          <p:cNvPr id="4" name="Picture 3" descr="DSC_9749.jpg"/>
          <p:cNvPicPr>
            <a:picLocks noChangeAspect="1"/>
          </p:cNvPicPr>
          <p:nvPr/>
        </p:nvPicPr>
        <p:blipFill>
          <a:blip r:embed="rId2" cstate="print"/>
          <a:srcRect l="8579"/>
          <a:stretch>
            <a:fillRect/>
          </a:stretch>
        </p:blipFill>
        <p:spPr>
          <a:xfrm>
            <a:off x="6372200" y="2050647"/>
            <a:ext cx="2518026" cy="411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Ιξώδους</a:t>
            </a:r>
            <a:r>
              <a:rPr lang="en-US" dirty="0" smtClean="0"/>
              <a:t> – </a:t>
            </a:r>
            <a:r>
              <a:rPr lang="el-GR" dirty="0" smtClean="0"/>
              <a:t>Διαδικασία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Μετρήστε την ακτίνα</a:t>
            </a:r>
            <a:r>
              <a:rPr lang="el-GR" sz="1800" i="1" dirty="0" smtClean="0"/>
              <a:t> </a:t>
            </a:r>
            <a:r>
              <a:rPr lang="en-US" sz="1800" i="1" dirty="0" smtClean="0"/>
              <a:t>r</a:t>
            </a:r>
            <a:r>
              <a:rPr lang="en-US" sz="1800" dirty="0" smtClean="0"/>
              <a:t> </a:t>
            </a:r>
            <a:r>
              <a:rPr lang="el-GR" sz="1800" dirty="0" smtClean="0"/>
              <a:t>μιας πλαστικής σφαίρας. Προσδιορίστε τη μάζα της πλαστικής σφαίρας. Υπολογίστε την πυκνότητα</a:t>
            </a:r>
            <a:r>
              <a:rPr lang="en-US" sz="1800" dirty="0" smtClean="0"/>
              <a:t>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 </a:t>
            </a:r>
            <a:r>
              <a:rPr lang="el-GR" sz="1800" dirty="0" smtClean="0"/>
              <a:t>των πλαστικών σφαιρών. Χρησιμοποιώντας την σύριγγα και την ζυγαριά, προσδιορίστε την πυκνότητα (</a:t>
            </a:r>
            <a:r>
              <a:rPr lang="el-GR" sz="1800" dirty="0" err="1" smtClean="0"/>
              <a:t>ρ</a:t>
            </a:r>
            <a:r>
              <a:rPr lang="el-GR" sz="1800" baseline="-25000" dirty="0" err="1" smtClean="0"/>
              <a:t>ο1</a:t>
            </a:r>
            <a:r>
              <a:rPr lang="el-GR" sz="1800" dirty="0" smtClean="0"/>
              <a:t>) του ελαιόλαδου.</a:t>
            </a:r>
          </a:p>
          <a:p>
            <a:r>
              <a:rPr lang="el-GR" sz="1800" dirty="0" smtClean="0"/>
              <a:t>Χρησιμοποιήστε τον μαρκαδόρο για να σημειώσετε πάνω στον ογκομετρικό κύλινδρο δύο οριζόντιες γραμμές, σε απόσταση 10 </a:t>
            </a:r>
            <a:r>
              <a:rPr lang="en-US" sz="1800" dirty="0" smtClean="0"/>
              <a:t>cm </a:t>
            </a:r>
            <a:r>
              <a:rPr lang="el-GR" sz="1800" dirty="0" smtClean="0"/>
              <a:t>η μία από την άλλη. Φροντίστε η πάνω γραμμή να είναι περίπου 6 - 7 </a:t>
            </a:r>
            <a:r>
              <a:rPr lang="en-US" sz="1800" dirty="0" smtClean="0"/>
              <a:t>cm </a:t>
            </a:r>
            <a:r>
              <a:rPr lang="el-GR" sz="1800" dirty="0" smtClean="0"/>
              <a:t>κάτω από την ελεύθερη επιφάνεια του υγρού.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9707"/>
            <a:ext cx="3972300" cy="2659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Ιξώδους</a:t>
            </a:r>
            <a:r>
              <a:rPr lang="en-US" dirty="0" smtClean="0"/>
              <a:t> – </a:t>
            </a:r>
            <a:r>
              <a:rPr lang="el-GR" dirty="0" smtClean="0"/>
              <a:t>Διαδικασία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Τοποθετήστε τον φελλό με το σωληνάκι στο στόμιο του κυλίνδρου. Αφήστε προσεκτικά μία σφαίρα δια μέσου του σωλήνα, έτσι ώστε να κινηθεί κατά μήκος του άξονα συμμετρίας του κυλίνδρου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Χρησιμοποιώντας το χρονόμετρο, μετρήστε το χρονικό διάστημα που διανύει την απόσταση 5 (</a:t>
            </a:r>
            <a:r>
              <a:rPr lang="en-US" sz="2000" dirty="0" smtClean="0"/>
              <a:t>s </a:t>
            </a:r>
            <a:r>
              <a:rPr lang="el-GR" sz="2000" dirty="0" smtClean="0"/>
              <a:t>= 10 </a:t>
            </a:r>
            <a:r>
              <a:rPr lang="en-US" sz="2000" dirty="0" smtClean="0"/>
              <a:t>cm</a:t>
            </a:r>
            <a:r>
              <a:rPr lang="el-GR" sz="2000" dirty="0" smtClean="0"/>
              <a:t>) μεταξύ των δύο οριζόντιων γραμμών που έχετε χαράξει στον κύλινδρο. Επαναλάβετε την ίδια διαδικασία για πέντε σφαίρες συνολικά. Καταγράψτε τις απαντήσεις σας στον πίνακα </a:t>
            </a:r>
            <a:r>
              <a:rPr lang="en-US" sz="2000" dirty="0" smtClean="0"/>
              <a:t>B </a:t>
            </a:r>
            <a:r>
              <a:rPr lang="el-GR" sz="2000" dirty="0" smtClean="0"/>
              <a:t>του φύλλου απαντήσεων. Υπολογίστε τη μέση τιμή αυτού του χρονικού διαστήματος (</a:t>
            </a:r>
            <a:r>
              <a:rPr lang="en-US" sz="2000" dirty="0" smtClean="0"/>
              <a:t>f </a:t>
            </a:r>
            <a:r>
              <a:rPr lang="el-GR" sz="2000" dirty="0" smtClean="0"/>
              <a:t>) και μετά την τιμή της οριακής ταχύτητας μέσα στο ελαιόλαδο.</a:t>
            </a:r>
          </a:p>
          <a:p>
            <a:r>
              <a:rPr lang="el-GR" sz="2000" dirty="0" smtClean="0"/>
              <a:t>Χρησιμοποιώντας τη σχέση (5), υπολογίστε την τιμή του συντελεστή ιξώδους του ελαιόλαδου.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/>
          <a:lstStyle/>
          <a:p>
            <a:r>
              <a:rPr lang="el-GR" dirty="0" smtClean="0"/>
              <a:t>Μέτρηση Ιξώδους</a:t>
            </a:r>
            <a:r>
              <a:rPr lang="en-US" dirty="0" smtClean="0"/>
              <a:t> - </a:t>
            </a:r>
            <a:r>
              <a:rPr lang="el-GR" dirty="0" smtClean="0"/>
              <a:t>Μετρήσεις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69512"/>
              </p:ext>
            </p:extLst>
          </p:nvPr>
        </p:nvGraphicFramePr>
        <p:xfrm>
          <a:off x="0" y="1196752"/>
          <a:ext cx="91440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9648"/>
                <a:gridCol w="2677514"/>
                <a:gridCol w="2527126"/>
                <a:gridCol w="197971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Σφαιρίδιο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</a:t>
                      </a:r>
                      <a:r>
                        <a:rPr lang="el-GR" sz="1800" baseline="-25000" dirty="0" err="1" smtClean="0"/>
                        <a:t>σφ</a:t>
                      </a:r>
                      <a:r>
                        <a:rPr lang="el-GR" sz="1800" dirty="0" smtClean="0"/>
                        <a:t>=</a:t>
                      </a:r>
                      <a:r>
                        <a:rPr lang="en-US" sz="1800" dirty="0" smtClean="0"/>
                        <a:t>0,30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cm</a:t>
                      </a:r>
                      <a:endParaRPr lang="el-G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</a:t>
                      </a:r>
                      <a:r>
                        <a:rPr lang="el-GR" sz="1800" baseline="-25000" dirty="0" err="1" smtClean="0"/>
                        <a:t>σφ</a:t>
                      </a:r>
                      <a:r>
                        <a:rPr lang="el-GR" sz="1800" dirty="0" smtClean="0"/>
                        <a:t>=</a:t>
                      </a:r>
                      <a:r>
                        <a:rPr lang="en-US" sz="1800" dirty="0" smtClean="0"/>
                        <a:t>0,113 gr</a:t>
                      </a:r>
                      <a:endParaRPr lang="el-G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err="1" smtClean="0"/>
                        <a:t>ρ</a:t>
                      </a:r>
                      <a:r>
                        <a:rPr lang="el-GR" sz="1800" baseline="-25000" dirty="0" err="1" smtClean="0"/>
                        <a:t>σφ</a:t>
                      </a:r>
                      <a:r>
                        <a:rPr lang="el-GR" sz="1800" dirty="0" smtClean="0"/>
                        <a:t>=</a:t>
                      </a:r>
                      <a:r>
                        <a:rPr lang="en-US" sz="1800" dirty="0" smtClean="0"/>
                        <a:t>1</a:t>
                      </a:r>
                      <a:r>
                        <a:rPr lang="el-GR" sz="1800" dirty="0" smtClean="0"/>
                        <a:t>,05</a:t>
                      </a:r>
                      <a:r>
                        <a:rPr lang="en-US" sz="1800" dirty="0" smtClean="0"/>
                        <a:t> gr/cm</a:t>
                      </a:r>
                      <a:r>
                        <a:rPr lang="en-US" sz="1800" baseline="30000" dirty="0" smtClean="0"/>
                        <a:t>3</a:t>
                      </a:r>
                      <a:endParaRPr lang="el-GR" sz="18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Υγρά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err="1" smtClean="0"/>
                        <a:t>ρ</a:t>
                      </a:r>
                      <a:r>
                        <a:rPr lang="el-GR" sz="1800" baseline="-25000" dirty="0" err="1" smtClean="0"/>
                        <a:t>ελ</a:t>
                      </a:r>
                      <a:r>
                        <a:rPr lang="el-GR" sz="1800" dirty="0" smtClean="0"/>
                        <a:t>=</a:t>
                      </a:r>
                      <a:r>
                        <a:rPr lang="en-US" sz="1800" dirty="0" smtClean="0"/>
                        <a:t>0,</a:t>
                      </a:r>
                      <a:r>
                        <a:rPr lang="el-GR" sz="1800" dirty="0" smtClean="0"/>
                        <a:t>92</a:t>
                      </a:r>
                      <a:r>
                        <a:rPr lang="en-US" sz="1800" dirty="0" smtClean="0"/>
                        <a:t> gr/cm</a:t>
                      </a:r>
                      <a:r>
                        <a:rPr lang="en-US" sz="1800" baseline="30000" dirty="0" smtClean="0"/>
                        <a:t>3</a:t>
                      </a:r>
                      <a:endParaRPr lang="el-GR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err="1" smtClean="0"/>
                        <a:t>ρ</a:t>
                      </a:r>
                      <a:r>
                        <a:rPr lang="el-GR" sz="1800" baseline="-25000" dirty="0" err="1" smtClean="0"/>
                        <a:t>ηλ</a:t>
                      </a:r>
                      <a:r>
                        <a:rPr lang="el-GR" sz="1800" dirty="0" smtClean="0"/>
                        <a:t>=</a:t>
                      </a:r>
                      <a:r>
                        <a:rPr lang="en-US" sz="1800" dirty="0" smtClean="0"/>
                        <a:t>0,</a:t>
                      </a:r>
                      <a:r>
                        <a:rPr lang="el-GR" sz="1800" dirty="0" smtClean="0"/>
                        <a:t>90</a:t>
                      </a:r>
                      <a:r>
                        <a:rPr lang="en-US" sz="1800" dirty="0" smtClean="0"/>
                        <a:t> gr/cm</a:t>
                      </a:r>
                      <a:r>
                        <a:rPr lang="en-US" sz="1800" baseline="30000" dirty="0" smtClean="0"/>
                        <a:t>3</a:t>
                      </a:r>
                      <a:endParaRPr lang="el-GR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/>
                        <a:t>Σωλήνας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</a:t>
                      </a:r>
                      <a:r>
                        <a:rPr lang="el-GR" sz="1800" baseline="-25000" dirty="0" err="1" smtClean="0"/>
                        <a:t>σωλ</a:t>
                      </a:r>
                      <a:r>
                        <a:rPr lang="en-US" sz="1800" baseline="0" dirty="0" smtClean="0"/>
                        <a:t> = 1,36 cm (100ml) </a:t>
                      </a:r>
                      <a:endParaRPr lang="el-GR" sz="18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</a:t>
                      </a:r>
                      <a:r>
                        <a:rPr lang="el-GR" sz="1800" baseline="-25000" dirty="0" err="1" smtClean="0"/>
                        <a:t>σωλ</a:t>
                      </a:r>
                      <a:r>
                        <a:rPr lang="en-US" sz="1800" baseline="0" dirty="0" smtClean="0"/>
                        <a:t> = 1,81 cm (250ml) </a:t>
                      </a:r>
                      <a:endParaRPr lang="el-GR" sz="18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aseline="30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73275"/>
              </p:ext>
            </p:extLst>
          </p:nvPr>
        </p:nvGraphicFramePr>
        <p:xfrm>
          <a:off x="0" y="2492897"/>
          <a:ext cx="9144000" cy="4376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4180"/>
                <a:gridCol w="796982"/>
                <a:gridCol w="796982"/>
                <a:gridCol w="796982"/>
                <a:gridCol w="796982"/>
                <a:gridCol w="796982"/>
                <a:gridCol w="796982"/>
                <a:gridCol w="796982"/>
                <a:gridCol w="796982"/>
                <a:gridCol w="796982"/>
                <a:gridCol w="796982"/>
              </a:tblGrid>
              <a:tr h="1321488"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Χρόνος 1</a:t>
                      </a:r>
                      <a:r>
                        <a:rPr lang="el-GR" sz="1600" baseline="30000" dirty="0" smtClean="0"/>
                        <a:t>η</a:t>
                      </a:r>
                      <a:r>
                        <a:rPr lang="el-GR" sz="1600" dirty="0" smtClean="0"/>
                        <a:t> ρίψη</a:t>
                      </a:r>
                      <a:r>
                        <a:rPr lang="en-US" sz="1600" dirty="0" smtClean="0"/>
                        <a:t> (s)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Χρόνος 2</a:t>
                      </a:r>
                      <a:r>
                        <a:rPr lang="el-GR" sz="1600" baseline="30000" dirty="0" smtClean="0"/>
                        <a:t>η</a:t>
                      </a:r>
                      <a:r>
                        <a:rPr lang="el-GR" sz="1600" dirty="0" smtClean="0"/>
                        <a:t> ρίψη</a:t>
                      </a:r>
                      <a:r>
                        <a:rPr lang="en-US" sz="1600" dirty="0" smtClean="0"/>
                        <a:t> (s)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Χρόνος 3</a:t>
                      </a:r>
                      <a:r>
                        <a:rPr lang="el-GR" sz="1600" baseline="30000" dirty="0" smtClean="0"/>
                        <a:t>η</a:t>
                      </a:r>
                      <a:r>
                        <a:rPr lang="el-GR" sz="1600" dirty="0" smtClean="0"/>
                        <a:t> ρίψη</a:t>
                      </a:r>
                      <a:r>
                        <a:rPr lang="en-US" sz="1600" dirty="0" smtClean="0"/>
                        <a:t> (s)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Χρόνος 4</a:t>
                      </a:r>
                      <a:r>
                        <a:rPr lang="el-GR" sz="1600" baseline="30000" dirty="0" smtClean="0"/>
                        <a:t>η</a:t>
                      </a:r>
                      <a:r>
                        <a:rPr lang="el-GR" sz="1600" dirty="0" smtClean="0"/>
                        <a:t> ρίψη</a:t>
                      </a:r>
                      <a:r>
                        <a:rPr lang="en-US" sz="1600" dirty="0" smtClean="0"/>
                        <a:t> (s)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Χρόνος 5</a:t>
                      </a:r>
                      <a:r>
                        <a:rPr lang="el-GR" sz="1600" baseline="30000" dirty="0" smtClean="0"/>
                        <a:t>η</a:t>
                      </a:r>
                      <a:r>
                        <a:rPr lang="el-GR" sz="1600" dirty="0" smtClean="0"/>
                        <a:t> ρίψη</a:t>
                      </a:r>
                      <a:r>
                        <a:rPr lang="en-US" sz="1600" dirty="0" smtClean="0"/>
                        <a:t> (s)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Χρόνος Μέσος </a:t>
                      </a:r>
                      <a:r>
                        <a:rPr lang="en-US" sz="1600" dirty="0" smtClean="0"/>
                        <a:t>(s)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Οριακή ταχύτητα (</a:t>
                      </a:r>
                      <a:r>
                        <a:rPr lang="en-US" sz="1600" dirty="0" smtClean="0"/>
                        <a:t>cm/s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Ιξώδες (</a:t>
                      </a:r>
                      <a:r>
                        <a:rPr lang="en-US" sz="1600" dirty="0" smtClean="0"/>
                        <a:t>Pa*s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Διορθωμένο Ιξώδες (</a:t>
                      </a:r>
                      <a:r>
                        <a:rPr lang="en-US" sz="1600" dirty="0" smtClean="0"/>
                        <a:t>Pa*s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Θεωρητική τιμή Ιξώδες (</a:t>
                      </a:r>
                      <a:r>
                        <a:rPr lang="en-US" sz="1600" dirty="0" smtClean="0"/>
                        <a:t>Pa*s)</a:t>
                      </a:r>
                      <a:endParaRPr lang="el-GR" sz="1600" dirty="0"/>
                    </a:p>
                  </a:txBody>
                  <a:tcPr vert="vert27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60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Ηλιέλαιο (1</a:t>
                      </a:r>
                      <a:r>
                        <a:rPr lang="en-US" sz="1600" dirty="0" smtClean="0"/>
                        <a:t>9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n-US" sz="1600" dirty="0" smtClean="0"/>
                        <a:t>C</a:t>
                      </a:r>
                      <a:r>
                        <a:rPr lang="el-GR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4,75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5,00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4,93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5,13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4,75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4,91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2,03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0,140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0,112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90443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Ελαιόλαδο (1</a:t>
                      </a:r>
                      <a:r>
                        <a:rPr lang="en-US" sz="1600" dirty="0" smtClean="0"/>
                        <a:t>9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n-US" sz="1600" dirty="0" smtClean="0"/>
                        <a:t>C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5,73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6,03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5,60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6,83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6,17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6,07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1,64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0,150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0,120</a:t>
                      </a:r>
                      <a:endParaRPr lang="el-GR" sz="1600" dirty="0" smtClean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0,087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90443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Ηλιέλαιο (15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n-US" sz="1600" dirty="0" smtClean="0"/>
                        <a:t>C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7,22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6,05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6,63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6,18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6,19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6,26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1,60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0,179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0,118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34232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Ελαιόλαδο (15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n-US" sz="1600" dirty="0" smtClean="0"/>
                        <a:t>C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8,22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8,30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8,00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7,70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7,57</a:t>
                      </a:r>
                      <a:endParaRPr lang="el-GR" sz="16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7,89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1,27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0,196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0,129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0,110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6775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Νερό (17</a:t>
                      </a:r>
                      <a:r>
                        <a:rPr lang="el-GR" sz="1600" baseline="30000" dirty="0" smtClean="0"/>
                        <a:t>ο</a:t>
                      </a:r>
                      <a:r>
                        <a:rPr lang="en-US" sz="1600" dirty="0" smtClean="0"/>
                        <a:t>C</a:t>
                      </a:r>
                      <a:r>
                        <a:rPr lang="el-GR" sz="1600" dirty="0" smtClean="0"/>
                        <a:t>)</a:t>
                      </a:r>
                      <a:endParaRPr lang="el-G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1,84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1,62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1,72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2,17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1,78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1,82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5,49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0,018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0,012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0,0011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Μέτρηση Ιξώδους</a:t>
            </a:r>
            <a:r>
              <a:rPr lang="en-US" dirty="0" smtClean="0"/>
              <a:t> – </a:t>
            </a:r>
            <a:r>
              <a:rPr lang="el-GR" dirty="0" smtClean="0"/>
              <a:t>Πηγές σφαλμάτων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txBody>
          <a:bodyPr>
            <a:normAutofit/>
          </a:bodyPr>
          <a:lstStyle/>
          <a:p>
            <a:r>
              <a:rPr lang="el-GR" dirty="0" smtClean="0"/>
              <a:t>Μέτρηση χρόνου</a:t>
            </a:r>
          </a:p>
          <a:p>
            <a:pPr lvl="1"/>
            <a:r>
              <a:rPr lang="el-GR" dirty="0" smtClean="0"/>
              <a:t>Για πιο ακριβής μετρήσεις, βιντεοσκοπούμε το πείραμα και χρησιμοποιούμε το λογισμικό </a:t>
            </a:r>
            <a:r>
              <a:rPr lang="en-US" dirty="0" smtClean="0"/>
              <a:t>Tracker </a:t>
            </a:r>
            <a:r>
              <a:rPr lang="el-GR" dirty="0" smtClean="0"/>
              <a:t>για τον προσδιορισμό της ταχύτητας.</a:t>
            </a:r>
          </a:p>
          <a:p>
            <a:r>
              <a:rPr lang="el-GR" dirty="0" smtClean="0"/>
              <a:t>Θερμοκρασία</a:t>
            </a:r>
          </a:p>
          <a:p>
            <a:pPr lvl="1"/>
            <a:r>
              <a:rPr lang="el-GR" dirty="0" smtClean="0"/>
              <a:t>Για πιο ακριβές τελικό αποτέλεσμα, μετράμε τη θερμοκρασία του περιβάλλοντος και κάνουμε διόρθωση χρησιμοποιώντας κατάλληλους πίνακες.</a:t>
            </a:r>
            <a:endParaRPr lang="en-US" dirty="0" smtClean="0"/>
          </a:p>
          <a:p>
            <a:r>
              <a:rPr lang="el-GR" dirty="0" smtClean="0"/>
              <a:t>Η μέτρηση ιξώδους για επιστημονική και βιομηχανική χρήση γίνεται με πολλά διαφορετικά όργανα</a:t>
            </a:r>
          </a:p>
          <a:p>
            <a:pPr lvl="1"/>
            <a:r>
              <a:rPr lang="el-GR" dirty="0" smtClean="0"/>
              <a:t>Π.χ. Γυάλινα </a:t>
            </a:r>
            <a:r>
              <a:rPr lang="el-GR" dirty="0" err="1" smtClean="0"/>
              <a:t>τριχωειδή</a:t>
            </a:r>
            <a:r>
              <a:rPr lang="el-GR" dirty="0" smtClean="0"/>
              <a:t> ιξωδόμετρα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"/>
            <a:ext cx="2771800" cy="191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Μέτρηση Υδροστατικής </a:t>
            </a:r>
            <a:r>
              <a:rPr lang="el-GR" dirty="0" smtClean="0"/>
              <a:t>πίεσης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σχέση που δίνει την υδροστατική πίεση σε κάποιο σημείο Γ </a:t>
            </a:r>
            <a:r>
              <a:rPr lang="el-GR" dirty="0" smtClean="0"/>
              <a:t>του χώρου </a:t>
            </a:r>
            <a:r>
              <a:rPr lang="el-GR" dirty="0"/>
              <a:t>που καταλαμβάνει ένα υγρό σε ισορροπία </a:t>
            </a:r>
            <a:r>
              <a:rPr lang="el-GR" dirty="0" smtClean="0"/>
              <a:t>είναι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19872" y="3490899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(Θεμελιώδης νόμος της υδροστατικής)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90341"/>
            <a:ext cx="1428782" cy="546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8834" y="3740318"/>
            <a:ext cx="3727421" cy="20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Αρχή του </a:t>
            </a:r>
            <a:r>
              <a:rPr lang="el-GR" dirty="0" err="1"/>
              <a:t>Pascal</a:t>
            </a:r>
            <a:r>
              <a:rPr lang="el-GR" dirty="0"/>
              <a:t> – Υδραυλικό πιεστήριο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πίεση που δημιουργεί ένα εξωτερικό αίτιο σε κάποιο </a:t>
            </a:r>
            <a:r>
              <a:rPr lang="el-GR" dirty="0" smtClean="0"/>
              <a:t>σημείο του </a:t>
            </a:r>
            <a:r>
              <a:rPr lang="el-GR" dirty="0"/>
              <a:t>υγρού μεταφέρεται αναλλοίωτη σε όλα τα σημεία του.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b="21172"/>
          <a:stretch/>
        </p:blipFill>
        <p:spPr>
          <a:xfrm rot="5400000">
            <a:off x="5740111" y="4057320"/>
            <a:ext cx="3466498" cy="1106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9645" y="3752431"/>
            <a:ext cx="3364988" cy="189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6580" y="3752430"/>
            <a:ext cx="3364990" cy="189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2391" y="3796188"/>
            <a:ext cx="3308981" cy="1861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Κολυμβητής του Καρτέσιου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79694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Εξίσωση </a:t>
            </a:r>
            <a:r>
              <a:rPr lang="el-GR" dirty="0" smtClean="0"/>
              <a:t>Συνέχειας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 </a:t>
            </a:r>
            <a:r>
              <a:rPr lang="el-GR" dirty="0" smtClean="0"/>
              <a:t>μήκος ενός σωλήνα </a:t>
            </a:r>
            <a:r>
              <a:rPr lang="el-GR" dirty="0"/>
              <a:t>ή</a:t>
            </a:r>
            <a:r>
              <a:rPr lang="el-GR" dirty="0" smtClean="0"/>
              <a:t> μιας φλέβας </a:t>
            </a:r>
            <a:r>
              <a:rPr lang="el-GR" dirty="0"/>
              <a:t>η</a:t>
            </a:r>
            <a:r>
              <a:rPr lang="el-GR" dirty="0" smtClean="0"/>
              <a:t> παροχή διατηρείται σταθερή.</a:t>
            </a:r>
          </a:p>
          <a:p>
            <a:pPr lvl="1"/>
            <a:r>
              <a:rPr lang="el-GR" dirty="0" smtClean="0"/>
              <a:t>Πιέζοντας τη μία σύριγγα μετακινείται ταχύτερα το έμβολο της στενότερης.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17032"/>
            <a:ext cx="4486950" cy="17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Εξίσωση τ</a:t>
            </a:r>
            <a:r>
              <a:rPr lang="en-US" dirty="0"/>
              <a:t>o</a:t>
            </a:r>
            <a:r>
              <a:rPr lang="el-GR" dirty="0"/>
              <a:t>υ </a:t>
            </a:r>
            <a:r>
              <a:rPr lang="en-US" dirty="0" smtClean="0"/>
              <a:t>Bernoulli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άθροισμα της </a:t>
            </a:r>
            <a:r>
              <a:rPr lang="el-GR" dirty="0" smtClean="0"/>
              <a:t>πίεσης</a:t>
            </a:r>
            <a:r>
              <a:rPr lang="en-US" dirty="0" smtClean="0"/>
              <a:t>, </a:t>
            </a:r>
            <a:r>
              <a:rPr lang="el-GR" dirty="0"/>
              <a:t>της κινητικής ενέργειας ανά </a:t>
            </a:r>
            <a:r>
              <a:rPr lang="el-GR" dirty="0" smtClean="0"/>
              <a:t>μονάδα </a:t>
            </a:r>
            <a:r>
              <a:rPr lang="el-GR" dirty="0"/>
              <a:t>όγκου </a:t>
            </a:r>
            <a:r>
              <a:rPr lang="el-GR" dirty="0" smtClean="0"/>
              <a:t>και </a:t>
            </a:r>
            <a:r>
              <a:rPr lang="el-GR" dirty="0"/>
              <a:t>της δυναμικής </a:t>
            </a:r>
            <a:r>
              <a:rPr lang="el-GR" dirty="0" smtClean="0"/>
              <a:t>ενέργειας ανά </a:t>
            </a:r>
            <a:r>
              <a:rPr lang="el-GR" dirty="0"/>
              <a:t>μονάδα </a:t>
            </a:r>
            <a:r>
              <a:rPr lang="el-GR" dirty="0" smtClean="0"/>
              <a:t>όγκου</a:t>
            </a:r>
            <a:r>
              <a:rPr lang="en-US" dirty="0" smtClean="0"/>
              <a:t> </a:t>
            </a:r>
            <a:r>
              <a:rPr lang="el-GR" dirty="0"/>
              <a:t>έχει την ίδια σταθερή τιμή </a:t>
            </a:r>
            <a:r>
              <a:rPr lang="el-GR" dirty="0" smtClean="0"/>
              <a:t>σε οποιοδήποτε </a:t>
            </a:r>
            <a:r>
              <a:rPr lang="el-GR" dirty="0"/>
              <a:t>σημείο της </a:t>
            </a:r>
            <a:r>
              <a:rPr lang="el-GR" dirty="0" smtClean="0"/>
              <a:t>ρευματικής </a:t>
            </a:r>
            <a:r>
              <a:rPr lang="el-GR" dirty="0"/>
              <a:t>γραμμής.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645024"/>
            <a:ext cx="3194100" cy="768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27" y="4581128"/>
            <a:ext cx="3626146" cy="2039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9469" y="4176450"/>
            <a:ext cx="3057348" cy="1719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22952"/>
            <a:ext cx="1558318" cy="27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Θεώρημα </a:t>
            </a:r>
            <a:r>
              <a:rPr lang="en-US" dirty="0" smtClean="0"/>
              <a:t>Torricelli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ταχύτητα εκροής υγρού από στόμιο που βρίσκεται σε βάθος </a:t>
            </a:r>
            <a:r>
              <a:rPr lang="el-GR" sz="2000" dirty="0" smtClean="0"/>
              <a:t>h από </a:t>
            </a:r>
            <a:r>
              <a:rPr lang="el-GR" sz="2000" dirty="0"/>
              <a:t>την ελεύθερη επιφάνειά του είναι ίση </a:t>
            </a:r>
            <a:r>
              <a:rPr lang="el-GR" sz="2000" dirty="0" smtClean="0"/>
              <a:t>με την </a:t>
            </a:r>
            <a:r>
              <a:rPr lang="el-GR" sz="2000" dirty="0"/>
              <a:t>ταχύτητα </a:t>
            </a:r>
            <a:r>
              <a:rPr lang="el-GR" sz="2000" dirty="0" smtClean="0"/>
              <a:t>που θα </a:t>
            </a:r>
            <a:r>
              <a:rPr lang="el-GR" sz="2000" dirty="0"/>
              <a:t>είχε το υγρό αν έπεφτε ελεύθερα από ύψος h</a:t>
            </a:r>
            <a:r>
              <a:rPr lang="el-GR" sz="2000" dirty="0" smtClean="0"/>
              <a:t>.</a:t>
            </a:r>
          </a:p>
          <a:p>
            <a:pPr lvl="1"/>
            <a:r>
              <a:rPr lang="el-GR" sz="1800" dirty="0" smtClean="0"/>
              <a:t>Μπορεί </a:t>
            </a:r>
            <a:r>
              <a:rPr lang="el-GR" sz="1800" dirty="0"/>
              <a:t>να παρατηρηθεί ότι η απόσταση του σημείου τομής των φλεβών από την κάτω τρύπα, είναι ίση με την απόσταση της πάνω τρύπας από την</a:t>
            </a:r>
            <a:r>
              <a:rPr lang="en-US" sz="1800" dirty="0" smtClean="0"/>
              <a:t> </a:t>
            </a:r>
            <a:r>
              <a:rPr lang="el-GR" sz="1800" dirty="0" smtClean="0"/>
              <a:t>επιφάνεια.</a:t>
            </a:r>
            <a:endParaRPr lang="el-G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8767"/>
            <a:ext cx="4788024" cy="26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r>
              <a:rPr lang="el-GR" dirty="0"/>
              <a:t>Ρευστά Σε </a:t>
            </a:r>
            <a:r>
              <a:rPr lang="el-GR" dirty="0" smtClean="0"/>
              <a:t>Κίνηση</a:t>
            </a:r>
          </a:p>
          <a:p>
            <a:pPr lvl="1"/>
            <a:r>
              <a:rPr lang="el-GR" dirty="0"/>
              <a:t>Μέτρηση Ιξώδους Υγρού (Τριβή στα Ρευστά)</a:t>
            </a:r>
            <a:endParaRPr lang="el-GR" dirty="0" smtClean="0"/>
          </a:p>
          <a:p>
            <a:pPr lvl="1"/>
            <a:r>
              <a:rPr lang="el-GR" dirty="0" smtClean="0"/>
              <a:t>Εξίσωση Συνέχειας</a:t>
            </a:r>
          </a:p>
          <a:p>
            <a:pPr lvl="1"/>
            <a:r>
              <a:rPr lang="el-GR" dirty="0"/>
              <a:t>Εξίσωση τ</a:t>
            </a:r>
            <a:r>
              <a:rPr lang="en-US" dirty="0"/>
              <a:t>o</a:t>
            </a:r>
            <a:r>
              <a:rPr lang="el-GR" dirty="0"/>
              <a:t>υ </a:t>
            </a:r>
            <a:r>
              <a:rPr lang="en-US" dirty="0" smtClean="0"/>
              <a:t>Bernoulli</a:t>
            </a:r>
            <a:endParaRPr lang="el-GR" dirty="0" smtClean="0"/>
          </a:p>
          <a:p>
            <a:pPr lvl="1"/>
            <a:r>
              <a:rPr lang="el-GR" dirty="0"/>
              <a:t>Θεώρημα </a:t>
            </a:r>
            <a:r>
              <a:rPr lang="en-US" dirty="0" smtClean="0"/>
              <a:t>Torricelli</a:t>
            </a:r>
            <a:endParaRPr lang="el-GR" dirty="0" smtClean="0"/>
          </a:p>
          <a:p>
            <a:pPr lvl="1"/>
            <a:r>
              <a:rPr lang="el-GR" dirty="0" smtClean="0"/>
              <a:t>Ροόμετρο </a:t>
            </a:r>
            <a:r>
              <a:rPr lang="el-GR" dirty="0"/>
              <a:t>του </a:t>
            </a:r>
            <a:r>
              <a:rPr lang="en-US" dirty="0" err="1" smtClean="0"/>
              <a:t>Venturi</a:t>
            </a:r>
            <a:endParaRPr lang="el-GR" dirty="0"/>
          </a:p>
          <a:p>
            <a:r>
              <a:rPr lang="el-GR" dirty="0" smtClean="0"/>
              <a:t>Υγρά </a:t>
            </a:r>
            <a:r>
              <a:rPr lang="el-GR" dirty="0"/>
              <a:t>Σε </a:t>
            </a:r>
            <a:r>
              <a:rPr lang="el-GR" dirty="0" smtClean="0"/>
              <a:t>Ισορροπία</a:t>
            </a:r>
          </a:p>
          <a:p>
            <a:pPr lvl="1"/>
            <a:r>
              <a:rPr lang="el-GR" dirty="0" smtClean="0"/>
              <a:t>Μέτρηση Υδροστατικής πίεσης</a:t>
            </a:r>
          </a:p>
          <a:p>
            <a:pPr lvl="1"/>
            <a:r>
              <a:rPr lang="el-GR" dirty="0" smtClean="0"/>
              <a:t>Αρχή </a:t>
            </a:r>
            <a:r>
              <a:rPr lang="el-GR" dirty="0"/>
              <a:t>του </a:t>
            </a:r>
            <a:r>
              <a:rPr lang="en-US" dirty="0"/>
              <a:t>Pascal</a:t>
            </a:r>
            <a:r>
              <a:rPr lang="el-GR" dirty="0" smtClean="0"/>
              <a:t> – Υδραυλικό πιεστήριο</a:t>
            </a:r>
            <a:endParaRPr lang="el-GR" dirty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Ροόμετρο του </a:t>
            </a:r>
            <a:r>
              <a:rPr lang="en-US" dirty="0" err="1"/>
              <a:t>Venturi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Χρησιμεύει </a:t>
            </a:r>
            <a:r>
              <a:rPr lang="el-GR" dirty="0"/>
              <a:t>για </a:t>
            </a:r>
            <a:r>
              <a:rPr lang="el-GR" dirty="0" smtClean="0"/>
              <a:t>τη μέτρηση </a:t>
            </a:r>
            <a:r>
              <a:rPr lang="el-GR" dirty="0"/>
              <a:t>της ταχύτητας ροής σε ένα σωλήνα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62454"/>
            <a:ext cx="4103108" cy="1758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4115949" cy="23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Ιξώδους</a:t>
            </a:r>
            <a:r>
              <a:rPr lang="en-US" dirty="0" smtClean="0"/>
              <a:t> </a:t>
            </a:r>
            <a:r>
              <a:rPr lang="el-GR" dirty="0" smtClean="0"/>
              <a:t>Υγρών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5069160"/>
          </a:xfrm>
        </p:spPr>
        <p:txBody>
          <a:bodyPr>
            <a:noAutofit/>
          </a:bodyPr>
          <a:lstStyle/>
          <a:p>
            <a:r>
              <a:rPr lang="el-GR" sz="2000" dirty="0" smtClean="0"/>
              <a:t>Οδηγίες και Φύλλο εργασίας στη διεύθυνση: </a:t>
            </a:r>
            <a:r>
              <a:rPr lang="en-US" sz="2000" dirty="0" smtClean="0">
                <a:hlinkClick r:id="rId2"/>
              </a:rPr>
              <a:t>http://2ekfe.ira.sch.gr/downloads/labs/phys_lyk/meleti-iksodous-ygrou.pdf</a:t>
            </a:r>
            <a:endParaRPr lang="el-GR" sz="2000" dirty="0" smtClean="0"/>
          </a:p>
          <a:p>
            <a:r>
              <a:rPr lang="el-GR" sz="2000" dirty="0" smtClean="0"/>
              <a:t>Σ’ αυτό το πείραμα πρόκειται να υπολογίσουμε το συντελεστή ιξώδους ενός υγρού, μελετώντας την κίνηση σφαιρικού σώματος κατά μήκος του άξονα δοχείου που περιέχει το υπό εξέταση υγρό.</a:t>
            </a:r>
          </a:p>
          <a:p>
            <a:endParaRPr lang="el-GR" sz="2000" dirty="0"/>
          </a:p>
          <a:p>
            <a:endParaRPr lang="en-US" sz="2000" dirty="0" smtClean="0"/>
          </a:p>
          <a:p>
            <a:pPr marL="36576" indent="0">
              <a:buNone/>
            </a:pPr>
            <a:endParaRPr lang="en-US" sz="2000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l="9001" r="5547"/>
          <a:stretch>
            <a:fillRect/>
          </a:stretch>
        </p:blipFill>
        <p:spPr bwMode="auto">
          <a:xfrm>
            <a:off x="7236296" y="980728"/>
            <a:ext cx="1656184" cy="558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3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Ιξώδους</a:t>
            </a:r>
            <a:r>
              <a:rPr lang="en-US" dirty="0" smtClean="0"/>
              <a:t> </a:t>
            </a:r>
            <a:r>
              <a:rPr lang="el-GR" dirty="0" smtClean="0"/>
              <a:t>Υγρών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5069160"/>
          </a:xfrm>
        </p:spPr>
        <p:txBody>
          <a:bodyPr>
            <a:noAutofit/>
          </a:bodyPr>
          <a:lstStyle/>
          <a:p>
            <a:r>
              <a:rPr lang="el-GR" sz="2000" dirty="0" smtClean="0"/>
              <a:t>Για </a:t>
            </a:r>
            <a:r>
              <a:rPr lang="el-GR" sz="2000" dirty="0"/>
              <a:t>τη διάταξη της εικόνας ισχύουν οι </a:t>
            </a:r>
            <a:r>
              <a:rPr lang="el-GR" sz="2000" dirty="0" smtClean="0"/>
              <a:t>σχέσεις</a:t>
            </a:r>
          </a:p>
          <a:p>
            <a:endParaRPr lang="el-GR" sz="1800" dirty="0"/>
          </a:p>
          <a:p>
            <a:endParaRPr lang="en-US" sz="1800" dirty="0" smtClean="0"/>
          </a:p>
          <a:p>
            <a:pPr marL="36576" indent="0">
              <a:buNone/>
            </a:pPr>
            <a:endParaRPr lang="en-US" sz="18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σχέση      </a:t>
            </a:r>
            <a:r>
              <a:rPr lang="el-GR" sz="2000" dirty="0" smtClean="0"/>
              <a:t>           ονομάζεται </a:t>
            </a:r>
            <a:r>
              <a:rPr lang="el-GR" sz="2000" dirty="0"/>
              <a:t>Νόμος </a:t>
            </a:r>
            <a:r>
              <a:rPr lang="en-US" sz="2000" dirty="0"/>
              <a:t>Stokes</a:t>
            </a:r>
            <a:r>
              <a:rPr lang="el-GR" sz="2000" dirty="0"/>
              <a:t> </a:t>
            </a:r>
            <a:endParaRPr lang="el-GR" sz="2000" dirty="0" smtClean="0"/>
          </a:p>
          <a:p>
            <a:pPr lvl="1"/>
            <a:r>
              <a:rPr lang="el-GR" sz="1600" dirty="0" smtClean="0"/>
              <a:t>Ο </a:t>
            </a:r>
            <a:r>
              <a:rPr lang="el-GR" sz="1600" dirty="0"/>
              <a:t>συντελεστής</a:t>
            </a:r>
            <a:r>
              <a:rPr lang="en-US" sz="1600" dirty="0"/>
              <a:t> η</a:t>
            </a:r>
            <a:r>
              <a:rPr lang="el-GR" sz="1600" dirty="0"/>
              <a:t> ονομάζεται</a:t>
            </a:r>
            <a:r>
              <a:rPr lang="el-GR" sz="1600" b="1" dirty="0"/>
              <a:t> συντελεστής ιξώδους του υγρού</a:t>
            </a:r>
            <a:r>
              <a:rPr lang="el-GR" sz="1600" dirty="0"/>
              <a:t> και εξαρτάται από το είδος του υγρού και την θερμοκρασία του</a:t>
            </a:r>
            <a:r>
              <a:rPr lang="el-GR" sz="1600" dirty="0" smtClean="0"/>
              <a:t>.</a:t>
            </a:r>
          </a:p>
          <a:p>
            <a:pPr lvl="1"/>
            <a:r>
              <a:rPr lang="el-GR" sz="1600" dirty="0" smtClean="0"/>
              <a:t>Το </a:t>
            </a:r>
            <a:r>
              <a:rPr lang="en-US" sz="1600" dirty="0" smtClean="0"/>
              <a:t>v</a:t>
            </a:r>
            <a:r>
              <a:rPr lang="el-GR" sz="1600" dirty="0" smtClean="0"/>
              <a:t> είναι η οριακή ταχύτητα που αναπτύσσει το σφαιρικό σώμα κατά την κίνηση του</a:t>
            </a:r>
          </a:p>
          <a:p>
            <a:r>
              <a:rPr lang="el-GR" sz="1800" dirty="0" smtClean="0"/>
              <a:t>Συνδυάζοντας τους παραπάνω τύπους προκύπτει</a:t>
            </a:r>
            <a:endParaRPr lang="el-GR" sz="1800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 l="9001" r="5547"/>
          <a:stretch>
            <a:fillRect/>
          </a:stretch>
        </p:blipFill>
        <p:spPr bwMode="auto">
          <a:xfrm>
            <a:off x="7236296" y="980728"/>
            <a:ext cx="1656184" cy="558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1" b="12469"/>
          <a:stretch/>
        </p:blipFill>
        <p:spPr>
          <a:xfrm>
            <a:off x="1180113" y="2046548"/>
            <a:ext cx="3498300" cy="86409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085184"/>
            <a:ext cx="20765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3202" t="29776" r="19747" b="41047"/>
          <a:stretch/>
        </p:blipFill>
        <p:spPr>
          <a:xfrm>
            <a:off x="2123728" y="3008964"/>
            <a:ext cx="1296144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Ιξώδους - </a:t>
            </a:r>
            <a:r>
              <a:rPr lang="el-GR" dirty="0" smtClean="0"/>
              <a:t>Περιορισμοί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Ο νόμος του </a:t>
            </a:r>
            <a:r>
              <a:rPr lang="en-US" sz="2000" dirty="0" smtClean="0"/>
              <a:t>Stokes</a:t>
            </a:r>
            <a:r>
              <a:rPr lang="el-GR" sz="2000" dirty="0" smtClean="0"/>
              <a:t> ισχύει</a:t>
            </a:r>
          </a:p>
          <a:p>
            <a:pPr lvl="1"/>
            <a:r>
              <a:rPr lang="el-GR" sz="1800" dirty="0" smtClean="0"/>
              <a:t>για </a:t>
            </a:r>
            <a:r>
              <a:rPr lang="el-GR" sz="1800" i="1" dirty="0"/>
              <a:t>στρωτή ροή </a:t>
            </a:r>
            <a:r>
              <a:rPr lang="el-GR" sz="1800" dirty="0"/>
              <a:t>και </a:t>
            </a:r>
            <a:endParaRPr lang="el-GR" sz="1800" dirty="0" smtClean="0"/>
          </a:p>
          <a:p>
            <a:pPr lvl="1"/>
            <a:r>
              <a:rPr lang="el-GR" sz="1800" dirty="0" smtClean="0"/>
              <a:t>στην </a:t>
            </a:r>
            <a:r>
              <a:rPr lang="el-GR" sz="1800" dirty="0"/>
              <a:t>περίπτωση που το </a:t>
            </a:r>
            <a:r>
              <a:rPr lang="el-GR" sz="1800" i="1" dirty="0"/>
              <a:t>πεδίο ροής </a:t>
            </a:r>
            <a:r>
              <a:rPr lang="el-GR" sz="1800" dirty="0" smtClean="0"/>
              <a:t>είναι </a:t>
            </a:r>
            <a:r>
              <a:rPr lang="el-GR" sz="1800" dirty="0"/>
              <a:t>απεριόριστα εκτενές. </a:t>
            </a:r>
            <a:endParaRPr lang="el-GR" sz="1800" dirty="0" smtClean="0"/>
          </a:p>
          <a:p>
            <a:r>
              <a:rPr lang="el-GR" sz="2000" dirty="0"/>
              <a:t>Ο νόμος του </a:t>
            </a:r>
            <a:r>
              <a:rPr lang="en-US" sz="2000" dirty="0" smtClean="0"/>
              <a:t>Stokes</a:t>
            </a:r>
            <a:r>
              <a:rPr lang="el-GR" sz="2000" dirty="0" smtClean="0"/>
              <a:t> διαφορετικός από τη σχέση για τη δύναμη τριβής που υπάρχει στο βιβλίο αφού αναφέρονται σε διαφορετικά προβλήματα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44" t="29177" r="18547" b="41646"/>
          <a:stretch/>
        </p:blipFill>
        <p:spPr>
          <a:xfrm>
            <a:off x="4562473" y="1600200"/>
            <a:ext cx="2088232" cy="4396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5"/>
            <a:ext cx="4599700" cy="23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429000"/>
            <a:ext cx="1559025" cy="6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Μέτρηση Ιξώδους - Στρωτή </a:t>
            </a:r>
            <a:r>
              <a:rPr lang="el-GR" dirty="0"/>
              <a:t>ροή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l-GR" dirty="0"/>
              <a:t>Το σφαιρίδιο πρέπει να κινείται αργά στο </a:t>
            </a:r>
            <a:r>
              <a:rPr lang="el-GR" dirty="0" smtClean="0"/>
              <a:t>σωλήνα</a:t>
            </a:r>
          </a:p>
          <a:p>
            <a:pPr lvl="1"/>
            <a:r>
              <a:rPr lang="el-GR" sz="1800" dirty="0" smtClean="0"/>
              <a:t>Για να έχουμε στρωτή </a:t>
            </a:r>
            <a:r>
              <a:rPr lang="el-GR" sz="1800" dirty="0"/>
              <a:t>ροή (όχι τυρβώδης) </a:t>
            </a:r>
            <a:r>
              <a:rPr lang="el-GR" sz="1800" dirty="0" smtClean="0"/>
              <a:t>για να ισχύει ο </a:t>
            </a:r>
            <a:r>
              <a:rPr lang="el-GR" sz="1800" dirty="0"/>
              <a:t>νόμος του </a:t>
            </a:r>
            <a:r>
              <a:rPr lang="en-US" sz="1800" dirty="0"/>
              <a:t>Stokes </a:t>
            </a:r>
            <a:endParaRPr lang="el-GR" sz="1800" dirty="0"/>
          </a:p>
          <a:p>
            <a:pPr lvl="1"/>
            <a:r>
              <a:rPr lang="el-GR" sz="1800" dirty="0" smtClean="0"/>
              <a:t>Για να μπορούμε </a:t>
            </a:r>
            <a:r>
              <a:rPr lang="el-GR" sz="1800" dirty="0"/>
              <a:t>να </a:t>
            </a:r>
            <a:r>
              <a:rPr lang="el-GR" sz="1800" dirty="0" smtClean="0"/>
              <a:t>μετρήσουμε την οριακή ταχύτητα με σχετική ακρίβεια.</a:t>
            </a:r>
            <a:endParaRPr lang="el-GR" sz="1800" dirty="0"/>
          </a:p>
          <a:p>
            <a:r>
              <a:rPr lang="el-GR" dirty="0" smtClean="0"/>
              <a:t>Συνεπώς</a:t>
            </a:r>
          </a:p>
          <a:p>
            <a:pPr lvl="1"/>
            <a:r>
              <a:rPr lang="el-GR" sz="1800" dirty="0" smtClean="0"/>
              <a:t>Επιλέγουμε σφαιρίδια με λίγο μεγαλύτερη πυκνότητα από το υγρό ώστε η οριακή ταχύτητα να είναι</a:t>
            </a:r>
            <a:r>
              <a:rPr lang="en-US" sz="1800" dirty="0" smtClean="0"/>
              <a:t> </a:t>
            </a:r>
            <a:r>
              <a:rPr lang="el-GR" sz="1800" dirty="0" smtClean="0"/>
              <a:t>σχετικά μικρή</a:t>
            </a:r>
          </a:p>
          <a:p>
            <a:pPr lvl="1"/>
            <a:r>
              <a:rPr lang="el-GR" sz="1800" dirty="0" smtClean="0"/>
              <a:t>Εδώ επιλέγουμε Νερό, Ηλιέλαιο, Ελαιόλαδο και κίτρινα πλαστικά σφαιρίδια για αεροβόλο όπλο.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Μέτρηση Ιξώδους – Φαινόμενα </a:t>
            </a:r>
            <a:r>
              <a:rPr lang="el-GR" dirty="0"/>
              <a:t>τοιχωμάτων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r>
              <a:rPr lang="el-GR" sz="2000" dirty="0"/>
              <a:t>Στον πείραμά μας</a:t>
            </a:r>
            <a:r>
              <a:rPr lang="el-GR" sz="2000" dirty="0" smtClean="0"/>
              <a:t>, </a:t>
            </a:r>
            <a:r>
              <a:rPr lang="el-GR" sz="2000" dirty="0"/>
              <a:t>υπεισέρχονται </a:t>
            </a:r>
            <a:r>
              <a:rPr lang="el-GR" sz="2000" i="1" dirty="0"/>
              <a:t>φαινόμενα </a:t>
            </a:r>
            <a:r>
              <a:rPr lang="el-GR" sz="2000" i="1" dirty="0" smtClean="0"/>
              <a:t>τοιχωμάτων </a:t>
            </a:r>
            <a:r>
              <a:rPr lang="el-GR" sz="2000" dirty="0"/>
              <a:t>στο βαθμό που η διάμετρος της σφαίρας είναι συγκρίσιμη με τη διάμετρο του σωλήνα. </a:t>
            </a:r>
            <a:endParaRPr lang="el-GR" sz="2000" dirty="0" smtClean="0"/>
          </a:p>
          <a:p>
            <a:r>
              <a:rPr lang="el-GR" sz="1800" dirty="0"/>
              <a:t>Για τις συνθήκες του </a:t>
            </a:r>
            <a:r>
              <a:rPr lang="el-GR" sz="1800" dirty="0" smtClean="0"/>
              <a:t>πειράματος, ο </a:t>
            </a:r>
            <a:r>
              <a:rPr lang="el-GR" sz="1800" dirty="0"/>
              <a:t>εμπειρικός νόμος του </a:t>
            </a:r>
            <a:r>
              <a:rPr lang="el-GR" sz="1800" dirty="0" err="1"/>
              <a:t>Ladenburg</a:t>
            </a:r>
            <a:r>
              <a:rPr lang="el-GR" sz="1800" dirty="0"/>
              <a:t> </a:t>
            </a:r>
            <a:r>
              <a:rPr lang="el-GR" sz="1800" dirty="0" smtClean="0"/>
              <a:t>αναλαμβάνει </a:t>
            </a:r>
            <a:r>
              <a:rPr lang="el-GR" sz="1800" dirty="0"/>
              <a:t>τη διόρθωση, λόγω πεπερασμένης ακτίνας σωλήνα R και σχετικά εκτενούς ακτίνας r της σφαίρας.</a:t>
            </a:r>
            <a:endParaRPr lang="el-GR" sz="16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6250"/>
          <a:stretch/>
        </p:blipFill>
        <p:spPr bwMode="auto">
          <a:xfrm>
            <a:off x="1794583" y="3789040"/>
            <a:ext cx="57605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Ιξώδους </a:t>
            </a:r>
            <a:r>
              <a:rPr lang="el-GR" dirty="0" smtClean="0"/>
              <a:t>– Επιλογή διαδρομής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/>
          </a:bodyPr>
          <a:lstStyle/>
          <a:p>
            <a:r>
              <a:rPr lang="el-GR" sz="2000" dirty="0"/>
              <a:t>Επιλέγουμε να μετρήσουμε το χρόνο κίνησης του σφαιριδίου σε διαδρομή </a:t>
            </a:r>
            <a:r>
              <a:rPr lang="el-GR" sz="2000" dirty="0" smtClean="0"/>
              <a:t>που </a:t>
            </a:r>
            <a:endParaRPr lang="el-GR" sz="2000" dirty="0"/>
          </a:p>
          <a:p>
            <a:pPr lvl="1"/>
            <a:r>
              <a:rPr lang="el-GR" sz="1600" dirty="0"/>
              <a:t>Να είναι αρκετά μεγάλη που να ελαχιστοποιεί το σφάλμα</a:t>
            </a:r>
            <a:r>
              <a:rPr lang="el-GR" sz="1600" dirty="0" smtClean="0"/>
              <a:t>. Η διαδρομή ανάλογα το σωλήνα μπορεί να είναι 10 </a:t>
            </a:r>
            <a:r>
              <a:rPr lang="el-GR" sz="1600" dirty="0"/>
              <a:t>- 20</a:t>
            </a:r>
            <a:r>
              <a:rPr lang="en-US" sz="1600" dirty="0" smtClean="0"/>
              <a:t>cm</a:t>
            </a:r>
            <a:r>
              <a:rPr lang="el-GR" sz="1600" dirty="0" smtClean="0"/>
              <a:t>. </a:t>
            </a:r>
            <a:endParaRPr lang="el-GR" sz="1600" dirty="0"/>
          </a:p>
          <a:p>
            <a:pPr lvl="1"/>
            <a:r>
              <a:rPr lang="el-GR" sz="1600" dirty="0"/>
              <a:t>Να είναι προς τον πυθμένα του δοχείου ώστε σε όλο το μήκος της το σφαιρίδιο </a:t>
            </a:r>
            <a:r>
              <a:rPr lang="el-GR" sz="1600" dirty="0" smtClean="0"/>
              <a:t>να </a:t>
            </a:r>
            <a:r>
              <a:rPr lang="el-GR" sz="1600" dirty="0"/>
              <a:t>έχει </a:t>
            </a:r>
            <a:r>
              <a:rPr lang="el-GR" sz="1600" dirty="0" smtClean="0"/>
              <a:t>την ίδια (οριακή) ταχύτητα. </a:t>
            </a:r>
            <a:endParaRPr lang="el-GR" sz="1600" dirty="0"/>
          </a:p>
          <a:p>
            <a:r>
              <a:rPr lang="el-GR" sz="2000" dirty="0" smtClean="0"/>
              <a:t>Παρατήρηση: Η </a:t>
            </a:r>
            <a:r>
              <a:rPr lang="el-GR" sz="2000" dirty="0"/>
              <a:t>σφαίρα αποκτάει την οριακή της ταχύτητα σχεδόν αμέσως.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9001" r="5547"/>
          <a:stretch>
            <a:fillRect/>
          </a:stretch>
        </p:blipFill>
        <p:spPr bwMode="auto">
          <a:xfrm>
            <a:off x="7380312" y="1196752"/>
            <a:ext cx="1656184" cy="558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13506"/>
            <a:ext cx="3096344" cy="218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24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Μέτρηση Ιξώδους – Εξάρτηση από Θερμοκρασία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Το ιξώδες μεταβάλλεται έντονα με τη θερμοκρασία οπότε πρέπει να το λάβουμε υπόψη στις μετρήσεις σας σε σχέση με τις θεωρητικές τιμές που θα βρείτε στο δίκτυο.</a:t>
            </a:r>
          </a:p>
          <a:p>
            <a:r>
              <a:rPr lang="el-GR" sz="1800" dirty="0" smtClean="0"/>
              <a:t>Σε περίπτωση που χρησιμοποιήσουμε έλαια (ελαιόλαδο, ηλιέλαιο κτλ), το ιξώδες είναι διαφορετικό εάν τα έλαια είναι ραφιναρισμένα ή όχι</a:t>
            </a:r>
            <a:endParaRPr lang="el-GR" sz="18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29381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5010" b="13650"/>
          <a:stretch/>
        </p:blipFill>
        <p:spPr>
          <a:xfrm>
            <a:off x="4776609" y="3660724"/>
            <a:ext cx="4150172" cy="270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1756</TotalTime>
  <Words>1175</Words>
  <Application>Microsoft Office PowerPoint</Application>
  <PresentationFormat>On-screen Show (4:3)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 2</vt:lpstr>
      <vt:lpstr>Technic</vt:lpstr>
      <vt:lpstr>Συνάντηση Επίδειξης Εργαστηριακών Ασκήσεων Ρευστών Φυσικής Γ Λυκείου</vt:lpstr>
      <vt:lpstr>Περιεχόμενα</vt:lpstr>
      <vt:lpstr>Μέτρηση Ιξώδους Υγρών</vt:lpstr>
      <vt:lpstr>Μέτρηση Ιξώδους Υγρών</vt:lpstr>
      <vt:lpstr>Μέτρηση Ιξώδους - Περιορισμοί</vt:lpstr>
      <vt:lpstr>Μέτρηση Ιξώδους - Στρωτή ροή </vt:lpstr>
      <vt:lpstr>Μέτρηση Ιξώδους – Φαινόμενα τοιχωμάτων </vt:lpstr>
      <vt:lpstr>Μέτρηση Ιξώδους – Επιλογή διαδρομής</vt:lpstr>
      <vt:lpstr>Μέτρηση Ιξώδους – Εξάρτηση από Θερμοκρασία</vt:lpstr>
      <vt:lpstr>Μέτρηση Ιξώδους - Υλικά</vt:lpstr>
      <vt:lpstr>Μέτρηση Ιξώδους – Διαδικασία</vt:lpstr>
      <vt:lpstr>Μέτρηση Ιξώδους – Διαδικασία</vt:lpstr>
      <vt:lpstr>Μέτρηση Ιξώδους - Μετρήσεις</vt:lpstr>
      <vt:lpstr>Μέτρηση Ιξώδους – Πηγές σφαλμάτων</vt:lpstr>
      <vt:lpstr>Μέτρηση Υδροστατικής πίεσης</vt:lpstr>
      <vt:lpstr>Αρχή του Pascal – Υδραυλικό πιεστήριο</vt:lpstr>
      <vt:lpstr>Εξίσωση Συνέχειας</vt:lpstr>
      <vt:lpstr>Εξίσωση τoυ Bernoulli</vt:lpstr>
      <vt:lpstr>Θεώρημα Torricelli</vt:lpstr>
      <vt:lpstr>Ροόμετρο του Venturi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Συνάντηση Επίδειξης Εργ. Ασκήσεων Φυσικής Λυκείων  1ο Τριμηνο 2014-2015</dc:title>
  <dc:creator>vgargan</dc:creator>
  <cp:lastModifiedBy>vgargan</cp:lastModifiedBy>
  <cp:revision>136</cp:revision>
  <dcterms:created xsi:type="dcterms:W3CDTF">2014-10-11T04:29:55Z</dcterms:created>
  <dcterms:modified xsi:type="dcterms:W3CDTF">2016-02-16T16:32:34Z</dcterms:modified>
</cp:coreProperties>
</file>